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1A1DA-6804-7945-A857-9761770EB755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2B7CB-20A4-7B42-8BD8-D62094D3CB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77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>
                <a:latin typeface="Calibri" charset="0"/>
              </a:rPr>
              <a:t>Katie</a:t>
            </a:r>
          </a:p>
        </p:txBody>
      </p:sp>
      <p:sp>
        <p:nvSpPr>
          <p:cNvPr id="7782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F5C4ED-153D-0B48-B5F0-A6BFA72B5A92}" type="slidenum">
              <a:rPr lang="nl-NL" sz="1200"/>
              <a:pPr eaLnBrk="1" hangingPunct="1"/>
              <a:t>2</a:t>
            </a:fld>
            <a:endParaRPr lang="nl-NL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>
                <a:latin typeface="Calibri" charset="0"/>
              </a:rPr>
              <a:t>Een blaassteen in de blaas toont zich op de echo als halve maan: de onderste helft van de steen weerkaatst geen geluid meer omdat de bovenste helft alle geluid reeds heeft weerkaatst. 3 is dan de anechogene zone die als slagschaduw zichtbaar wordt.</a:t>
            </a:r>
          </a:p>
          <a:p>
            <a:pPr eaLnBrk="1" hangingPunct="1"/>
            <a:r>
              <a:rPr lang="nl-NL">
                <a:latin typeface="Calibri" charset="0"/>
              </a:rPr>
              <a:t>In het tekeningetje van de hond kan je zien dat er gescanned wordt in het transversale vlak</a:t>
            </a:r>
          </a:p>
        </p:txBody>
      </p:sp>
      <p:sp>
        <p:nvSpPr>
          <p:cNvPr id="1044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6A4CBE-5921-5843-9334-1D5DF8CF2338}" type="slidenum">
              <a:rPr lang="nl-NL" sz="1200"/>
              <a:pPr eaLnBrk="1" hangingPunct="1"/>
              <a:t>19</a:t>
            </a:fld>
            <a:endParaRPr lang="nl-NL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6175E9-E3BD-E640-A4C0-648CE2E1A093}" type="slidenum">
              <a:rPr lang="nl-NL" sz="1200">
                <a:solidFill>
                  <a:srgbClr val="000000"/>
                </a:solidFill>
              </a:rPr>
              <a:pPr eaLnBrk="1" hangingPunct="1"/>
              <a:t>20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73C67D9-34E3-964A-92D8-652D87FAA145}" type="slidenum">
              <a:rPr lang="nl-NL" sz="1200">
                <a:solidFill>
                  <a:srgbClr val="000000"/>
                </a:solidFill>
              </a:rPr>
              <a:pPr eaLnBrk="1" hangingPunct="1"/>
              <a:t>21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FCEE4D-C529-6F4C-A99F-C7A6268ECB10}" type="slidenum">
              <a:rPr lang="nl-NL" sz="1200">
                <a:solidFill>
                  <a:srgbClr val="000000"/>
                </a:solidFill>
              </a:rPr>
              <a:pPr eaLnBrk="1" hangingPunct="1"/>
              <a:t>22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EE9A6D-9CFC-F74A-BDDC-0F37345CF617}" type="slidenum">
              <a:rPr lang="nl-NL" sz="1200">
                <a:solidFill>
                  <a:srgbClr val="000000"/>
                </a:solidFill>
              </a:rPr>
              <a:pPr eaLnBrk="1" hangingPunct="1"/>
              <a:t>23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>
                <a:latin typeface="Calibri" charset="0"/>
              </a:rPr>
              <a:t>Een Doppler echo maakt bloedstromen zichtbaar met kleur. Rood: komt naar transducer toe, blauw: gaat van transducer af</a:t>
            </a:r>
          </a:p>
          <a:p>
            <a:pPr eaLnBrk="1" hangingPunct="1"/>
            <a:endParaRPr lang="nl-NL">
              <a:latin typeface="Calibri" charset="0"/>
            </a:endParaRPr>
          </a:p>
        </p:txBody>
      </p:sp>
      <p:sp>
        <p:nvSpPr>
          <p:cNvPr id="11469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103544-DA21-174C-B7BE-5E4B642E6722}" type="slidenum">
              <a:rPr lang="nl-NL" sz="1200"/>
              <a:pPr eaLnBrk="1" hangingPunct="1"/>
              <a:t>24</a:t>
            </a:fld>
            <a:endParaRPr lang="nl-N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>
                <a:latin typeface="Calibri" charset="0"/>
              </a:rPr>
              <a:t>Eerst altijd manuele palpatie</a:t>
            </a:r>
          </a:p>
        </p:txBody>
      </p:sp>
      <p:sp>
        <p:nvSpPr>
          <p:cNvPr id="7987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8263127-925B-5B43-9B48-7342F16EF637}" type="slidenum">
              <a:rPr lang="nl-NL" sz="1200"/>
              <a:pPr eaLnBrk="1" hangingPunct="1"/>
              <a:t>3</a:t>
            </a:fld>
            <a:endParaRPr lang="nl-N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>
                <a:latin typeface="Calibri" charset="0"/>
              </a:rPr>
              <a:t>2007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877E7D-7B1A-614D-B27A-731802DEC98D}" type="slidenum">
              <a:rPr lang="nl-NL" sz="1200"/>
              <a:pPr eaLnBrk="1" hangingPunct="1"/>
              <a:t>7</a:t>
            </a:fld>
            <a:endParaRPr lang="nl-NL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>
                <a:latin typeface="Calibri" charset="0"/>
              </a:rPr>
              <a:t>Lotje, Chester (zwart) en Rusty</a:t>
            </a:r>
          </a:p>
          <a:p>
            <a:pPr eaLnBrk="1" hangingPunct="1"/>
            <a:endParaRPr lang="nl-NL">
              <a:latin typeface="Calibri" charset="0"/>
            </a:endParaRPr>
          </a:p>
        </p:txBody>
      </p:sp>
      <p:sp>
        <p:nvSpPr>
          <p:cNvPr id="870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CA43542-BC22-C44C-A145-0ABF88DBA59B}" type="slidenum">
              <a:rPr lang="nl-NL" sz="1200"/>
              <a:pPr eaLnBrk="1" hangingPunct="1"/>
              <a:t>8</a:t>
            </a:fld>
            <a:endParaRPr lang="nl-N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>
                <a:latin typeface="Calibri" charset="0"/>
              </a:rPr>
              <a:t>Chester</a:t>
            </a:r>
          </a:p>
        </p:txBody>
      </p:sp>
      <p:sp>
        <p:nvSpPr>
          <p:cNvPr id="9113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036C29-443A-7C49-AE4C-0E4F50A7738E}" type="slidenum">
              <a:rPr lang="nl-NL" sz="1200"/>
              <a:pPr eaLnBrk="1" hangingPunct="1"/>
              <a:t>11</a:t>
            </a:fld>
            <a:endParaRPr lang="nl-NL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C193DA0-0542-0343-A8B7-3B1D4BA807FA}" type="slidenum">
              <a:rPr lang="nl-NL" sz="1200">
                <a:solidFill>
                  <a:srgbClr val="000000"/>
                </a:solidFill>
              </a:rPr>
              <a:pPr eaLnBrk="1" hangingPunct="1"/>
              <a:t>13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042F1B-B59B-D145-B4CF-0693D9FB9712}" type="slidenum">
              <a:rPr lang="nl-NL" sz="1200">
                <a:solidFill>
                  <a:srgbClr val="000000"/>
                </a:solidFill>
              </a:rPr>
              <a:pPr eaLnBrk="1" hangingPunct="1"/>
              <a:t>16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Sagittale tot horizontale vlak aan toe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023503-E995-6A4F-81C2-08135052ED2B}" type="slidenum">
              <a:rPr lang="nl-NL" sz="1200">
                <a:solidFill>
                  <a:srgbClr val="000000"/>
                </a:solidFill>
              </a:rPr>
              <a:pPr eaLnBrk="1" hangingPunct="1"/>
              <a:t>17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>
                <a:latin typeface="Calibri" charset="0"/>
              </a:rPr>
              <a:t>Holten gevuld met vloeistof waarin troebeling of sneeuwbui: is de baarmoeder rechts: een pyometra.</a:t>
            </a:r>
          </a:p>
          <a:p>
            <a:pPr eaLnBrk="1" hangingPunct="1"/>
            <a:endParaRPr lang="nl-NL">
              <a:latin typeface="Calibri" charset="0"/>
            </a:endParaRPr>
          </a:p>
        </p:txBody>
      </p:sp>
      <p:sp>
        <p:nvSpPr>
          <p:cNvPr id="1024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2EF0A9-F85E-0143-9C5E-765586BD7827}" type="slidenum">
              <a:rPr lang="nl-NL" sz="1200"/>
              <a:pPr eaLnBrk="1" hangingPunct="1"/>
              <a:t>18</a:t>
            </a:fld>
            <a:endParaRPr lang="nl-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605D-06C9-9847-B5D3-397EBE383AD1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8C86-1036-8941-89E8-0446A4953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88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605D-06C9-9847-B5D3-397EBE383AD1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8C86-1036-8941-89E8-0446A4953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16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605D-06C9-9847-B5D3-397EBE383AD1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8C86-1036-8941-89E8-0446A4953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47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BC0F8533-AB16-134D-8FD1-CF8A41D522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26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605D-06C9-9847-B5D3-397EBE383AD1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8C86-1036-8941-89E8-0446A4953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26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605D-06C9-9847-B5D3-397EBE383AD1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8C86-1036-8941-89E8-0446A4953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4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605D-06C9-9847-B5D3-397EBE383AD1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8C86-1036-8941-89E8-0446A4953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24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605D-06C9-9847-B5D3-397EBE383AD1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8C86-1036-8941-89E8-0446A4953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81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605D-06C9-9847-B5D3-397EBE383AD1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8C86-1036-8941-89E8-0446A4953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46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605D-06C9-9847-B5D3-397EBE383AD1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8C86-1036-8941-89E8-0446A4953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85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605D-06C9-9847-B5D3-397EBE383AD1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8C86-1036-8941-89E8-0446A4953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87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605D-06C9-9847-B5D3-397EBE383AD1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8C86-1036-8941-89E8-0446A4953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81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8605D-06C9-9847-B5D3-397EBE383AD1}" type="datetimeFigureOut">
              <a:rPr lang="nl-NL" smtClean="0"/>
              <a:t>01-10-14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8C86-1036-8941-89E8-0446A4953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25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7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rovisioning.ontwikkelcentrum.nl/objects/OC-33070-2-19d/OC-33070-2-19d.html" TargetMode="Externa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32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sp>
        <p:nvSpPr>
          <p:cNvPr id="8909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65DA27D-AF64-6A4C-A19D-CF3DBD66B181}" type="slidenum">
              <a:rPr lang="nl-NL" sz="1400"/>
              <a:pPr eaLnBrk="1" hangingPunct="1"/>
              <a:t>10</a:t>
            </a:fld>
            <a:endParaRPr lang="nl-NL" sz="1400"/>
          </a:p>
        </p:txBody>
      </p:sp>
      <p:pic>
        <p:nvPicPr>
          <p:cNvPr id="890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143000"/>
            <a:ext cx="6858000" cy="5143500"/>
          </a:xfrm>
          <a:noFill/>
        </p:spPr>
      </p:pic>
    </p:spTree>
    <p:extLst>
      <p:ext uri="{BB962C8B-B14F-4D97-AF65-F5344CB8AC3E}">
        <p14:creationId xmlns:p14="http://schemas.microsoft.com/office/powerpoint/2010/main" val="212611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sp>
        <p:nvSpPr>
          <p:cNvPr id="9011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0CAF4A-E802-DE43-B7E3-65CE93BD962E}" type="slidenum">
              <a:rPr lang="nl-NL" sz="1400"/>
              <a:pPr eaLnBrk="1" hangingPunct="1"/>
              <a:t>11</a:t>
            </a:fld>
            <a:endParaRPr lang="nl-NL" sz="1400"/>
          </a:p>
        </p:txBody>
      </p:sp>
      <p:pic>
        <p:nvPicPr>
          <p:cNvPr id="901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071563"/>
            <a:ext cx="6858000" cy="5143500"/>
          </a:xfrm>
          <a:noFill/>
        </p:spPr>
      </p:pic>
    </p:spTree>
    <p:extLst>
      <p:ext uri="{BB962C8B-B14F-4D97-AF65-F5344CB8AC3E}">
        <p14:creationId xmlns:p14="http://schemas.microsoft.com/office/powerpoint/2010/main" val="274620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sp>
        <p:nvSpPr>
          <p:cNvPr id="92162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05DE6F-409D-8F4C-9985-2C82203D52A1}" type="slidenum">
              <a:rPr lang="nl-NL" sz="1400"/>
              <a:pPr eaLnBrk="1" hangingPunct="1"/>
              <a:t>12</a:t>
            </a:fld>
            <a:endParaRPr lang="nl-NL" sz="1400"/>
          </a:p>
        </p:txBody>
      </p:sp>
      <p:pic>
        <p:nvPicPr>
          <p:cNvPr id="921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000125"/>
            <a:ext cx="7048500" cy="5286375"/>
          </a:xfrm>
          <a:noFill/>
        </p:spPr>
      </p:pic>
    </p:spTree>
    <p:extLst>
      <p:ext uri="{BB962C8B-B14F-4D97-AF65-F5344CB8AC3E}">
        <p14:creationId xmlns:p14="http://schemas.microsoft.com/office/powerpoint/2010/main" val="158755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Arial" charset="0"/>
              </a:rPr>
              <a:t>Voorbereiden patiënt 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z="2800">
                <a:latin typeface="Arial" charset="0"/>
              </a:rPr>
              <a:t>Lucht geleidt geluid slecht </a:t>
            </a:r>
            <a:r>
              <a:rPr lang="nl-NL" sz="2800">
                <a:latin typeface="Arial" charset="0"/>
                <a:sym typeface="Wingdings" charset="0"/>
              </a:rPr>
              <a:t> veel lucht in vacht, dus:	scheren</a:t>
            </a:r>
          </a:p>
          <a:p>
            <a:pPr eaLnBrk="1" hangingPunct="1"/>
            <a:r>
              <a:rPr lang="nl-NL" sz="2800">
                <a:latin typeface="Arial" charset="0"/>
                <a:sym typeface="Wingdings" charset="0"/>
              </a:rPr>
              <a:t>Contactgel aanbrengen</a:t>
            </a:r>
          </a:p>
          <a:p>
            <a:pPr eaLnBrk="1" hangingPunct="1"/>
            <a:r>
              <a:rPr lang="nl-NL" sz="2800">
                <a:latin typeface="Arial" charset="0"/>
                <a:sym typeface="Wingdings" charset="0"/>
              </a:rPr>
              <a:t>vaak rugligging (uitz.hartonderzoek)</a:t>
            </a:r>
          </a:p>
          <a:p>
            <a:pPr eaLnBrk="1" hangingPunct="1"/>
            <a:r>
              <a:rPr lang="nl-NL" sz="2800">
                <a:latin typeface="Arial" charset="0"/>
                <a:sym typeface="Wingdings" charset="0"/>
              </a:rPr>
              <a:t>Eigenaar bij kop(mag hier wel i.t.t röntgen)</a:t>
            </a:r>
          </a:p>
          <a:p>
            <a:pPr eaLnBrk="1" hangingPunct="1"/>
            <a:r>
              <a:rPr lang="nl-NL" sz="2800">
                <a:latin typeface="Arial" charset="0"/>
                <a:sym typeface="Wingdings" charset="0"/>
              </a:rPr>
              <a:t>Licht dimmen</a:t>
            </a:r>
          </a:p>
          <a:p>
            <a:pPr eaLnBrk="1" hangingPunct="1"/>
            <a:r>
              <a:rPr lang="nl-NL" sz="2800">
                <a:latin typeface="Arial" charset="0"/>
                <a:sym typeface="Wingdings" charset="0"/>
              </a:rPr>
              <a:t>Dier vooraf vasten (darmonderzoek)</a:t>
            </a:r>
          </a:p>
          <a:p>
            <a:pPr eaLnBrk="1" hangingPunct="1"/>
            <a:r>
              <a:rPr lang="nl-NL" sz="2800">
                <a:latin typeface="Arial" charset="0"/>
              </a:rPr>
              <a:t>Soms volle blaas handig (blaasonderzoek)</a:t>
            </a:r>
          </a:p>
        </p:txBody>
      </p:sp>
    </p:spTree>
    <p:extLst>
      <p:ext uri="{BB962C8B-B14F-4D97-AF65-F5344CB8AC3E}">
        <p14:creationId xmlns:p14="http://schemas.microsoft.com/office/powerpoint/2010/main" val="62057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graphicFrame>
        <p:nvGraphicFramePr>
          <p:cNvPr id="95234" name="Object 3"/>
          <p:cNvGraphicFramePr>
            <a:graphicFrameLocks noChangeAspect="1"/>
          </p:cNvGraphicFramePr>
          <p:nvPr>
            <p:ph idx="1"/>
          </p:nvPr>
        </p:nvGraphicFramePr>
        <p:xfrm>
          <a:off x="2495550" y="1016000"/>
          <a:ext cx="512445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Photo Editor-foto" r:id="rId3" imgW="3489524" imgH="3459780" progId="MSPhotoEd.3">
                  <p:embed/>
                </p:oleObj>
              </mc:Choice>
              <mc:Fallback>
                <p:oleObj name="Photo Editor-foto" r:id="rId3" imgW="3489524" imgH="34597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016000"/>
                        <a:ext cx="512445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B5A562-E42F-9B46-BB64-8CAA5DFE0190}" type="slidenum">
              <a:rPr lang="nl-NL" sz="1400"/>
              <a:pPr eaLnBrk="1" hangingPunct="1"/>
              <a:t>14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01210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graphicFrame>
        <p:nvGraphicFramePr>
          <p:cNvPr id="96258" name="Object 3"/>
          <p:cNvGraphicFramePr>
            <a:graphicFrameLocks noChangeAspect="1"/>
          </p:cNvGraphicFramePr>
          <p:nvPr>
            <p:ph idx="1"/>
          </p:nvPr>
        </p:nvGraphicFramePr>
        <p:xfrm>
          <a:off x="3505200" y="533400"/>
          <a:ext cx="249555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Photo Editor-foto" r:id="rId3" imgW="1859441" imgH="4427604" progId="MSPhotoEd.3">
                  <p:embed/>
                </p:oleObj>
              </mc:Choice>
              <mc:Fallback>
                <p:oleObj name="Photo Editor-foto" r:id="rId3" imgW="1859441" imgH="442760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400"/>
                        <a:ext cx="249555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9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A91551A-6790-CF4F-9A2F-0A2DF599986D}" type="slidenum">
              <a:rPr lang="nl-NL" sz="1400"/>
              <a:pPr eaLnBrk="1" hangingPunct="1"/>
              <a:t>15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92840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Arial" charset="0"/>
              </a:rPr>
              <a:t>Wat zien ik…?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NL" sz="2800">
                <a:latin typeface="Arial" charset="0"/>
              </a:rPr>
              <a:t>Welk orgaan denk je dat hier rechts op de echo te zien is?</a:t>
            </a:r>
          </a:p>
        </p:txBody>
      </p:sp>
      <p:sp>
        <p:nvSpPr>
          <p:cNvPr id="97283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>
              <a:latin typeface="Arial" charset="0"/>
            </a:endParaRPr>
          </a:p>
        </p:txBody>
      </p:sp>
      <p:pic>
        <p:nvPicPr>
          <p:cNvPr id="97284" name="Picture 5" descr="echobeeld n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76475"/>
            <a:ext cx="2917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9" descr="uitvinders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33825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77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Arial" charset="0"/>
              </a:rPr>
              <a:t>Antwoord…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>
              <a:latin typeface="Arial" charset="0"/>
            </a:endParaRPr>
          </a:p>
          <a:p>
            <a:pPr eaLnBrk="1" hangingPunct="1">
              <a:buFontTx/>
              <a:buNone/>
            </a:pPr>
            <a:endParaRPr lang="nl-NL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nl-NL">
                <a:latin typeface="Arial" charset="0"/>
              </a:rPr>
              <a:t>			…Nier van een hond</a:t>
            </a:r>
          </a:p>
        </p:txBody>
      </p:sp>
    </p:spTree>
    <p:extLst>
      <p:ext uri="{BB962C8B-B14F-4D97-AF65-F5344CB8AC3E}">
        <p14:creationId xmlns:p14="http://schemas.microsoft.com/office/powerpoint/2010/main" val="339927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yometra macroscopi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57150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>
            <p:ph idx="1"/>
          </p:nvPr>
        </p:nvGraphicFramePr>
        <p:xfrm>
          <a:off x="533400" y="1600200"/>
          <a:ext cx="405923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Photo Editor-foto" r:id="rId5" imgW="1630821" imgH="1653333" progId="MSPhotoEd.3">
                  <p:embed/>
                </p:oleObj>
              </mc:Choice>
              <mc:Fallback>
                <p:oleObj name="Photo Editor-foto" r:id="rId5" imgW="1630821" imgH="165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405923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581A2D-FCBB-8A45-9988-3CF1B51BE6A0}" type="slidenum">
              <a:rPr lang="nl-NL" sz="1400"/>
              <a:pPr eaLnBrk="1" hangingPunct="1"/>
              <a:t>18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97434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graphicFrame>
        <p:nvGraphicFramePr>
          <p:cNvPr id="103426" name="Object 3"/>
          <p:cNvGraphicFramePr>
            <a:graphicFrameLocks noChangeAspect="1"/>
          </p:cNvGraphicFramePr>
          <p:nvPr>
            <p:ph idx="1"/>
          </p:nvPr>
        </p:nvGraphicFramePr>
        <p:xfrm>
          <a:off x="2438400" y="381000"/>
          <a:ext cx="2606675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Photo Editor-foto" r:id="rId4" imgW="1668925" imgH="4000847" progId="MSPhotoEd.3">
                  <p:embed/>
                </p:oleObj>
              </mc:Choice>
              <mc:Fallback>
                <p:oleObj name="Photo Editor-foto" r:id="rId4" imgW="1668925" imgH="400084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1000"/>
                        <a:ext cx="2606675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4" name="Picture 4" descr="hond blaassteen st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1905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7E0693-1494-5D4F-B903-D27FD2D842B4}" type="slidenum">
              <a:rPr lang="nl-NL" sz="1400"/>
              <a:pPr eaLnBrk="1" hangingPunct="1"/>
              <a:t>19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22681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sp>
        <p:nvSpPr>
          <p:cNvPr id="76802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4B960A-0184-BA4B-A723-DF12F09ACF7E}" type="slidenum">
              <a:rPr lang="nl-NL" sz="1400"/>
              <a:pPr eaLnBrk="1" hangingPunct="1"/>
              <a:t>2</a:t>
            </a:fld>
            <a:endParaRPr lang="nl-NL" sz="1400"/>
          </a:p>
        </p:txBody>
      </p:sp>
      <p:pic>
        <p:nvPicPr>
          <p:cNvPr id="76803" name="Picture 2" descr="C:\Users\Hessel\Documents\edu\4H060.1 Radiologie\echo\Katie drachtig\PICT006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0" y="642938"/>
            <a:ext cx="4400550" cy="5867400"/>
          </a:xfrm>
          <a:noFill/>
        </p:spPr>
      </p:pic>
    </p:spTree>
    <p:extLst>
      <p:ext uri="{BB962C8B-B14F-4D97-AF65-F5344CB8AC3E}">
        <p14:creationId xmlns:p14="http://schemas.microsoft.com/office/powerpoint/2010/main" val="93041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/>
            <a:r>
              <a:rPr lang="nl-NL">
                <a:latin typeface="Arial" charset="0"/>
              </a:rPr>
              <a:t>En hierop…?</a:t>
            </a:r>
          </a:p>
        </p:txBody>
      </p:sp>
      <p:sp>
        <p:nvSpPr>
          <p:cNvPr id="10547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05475" name="Picture 10" descr="Mdkkat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553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89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Arial" charset="0"/>
              </a:rPr>
              <a:t>Antwoord…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>
              <a:latin typeface="Arial" charset="0"/>
            </a:endParaRPr>
          </a:p>
          <a:p>
            <a:pPr eaLnBrk="1" hangingPunct="1"/>
            <a:endParaRPr lang="nl-NL">
              <a:latin typeface="Arial" charset="0"/>
            </a:endParaRPr>
          </a:p>
          <a:p>
            <a:pPr lvl="2" eaLnBrk="1" hangingPunct="1"/>
            <a:r>
              <a:rPr lang="nl-NL" sz="3600">
                <a:latin typeface="Arial" charset="0"/>
              </a:rPr>
              <a:t>Maag kat (met inhoud)</a:t>
            </a:r>
          </a:p>
        </p:txBody>
      </p:sp>
    </p:spTree>
    <p:extLst>
      <p:ext uri="{BB962C8B-B14F-4D97-AF65-F5344CB8AC3E}">
        <p14:creationId xmlns:p14="http://schemas.microsoft.com/office/powerpoint/2010/main" val="360708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Arial" charset="0"/>
              </a:rPr>
              <a:t>Wat zijn dit…?</a:t>
            </a:r>
          </a:p>
        </p:txBody>
      </p:sp>
      <p:sp>
        <p:nvSpPr>
          <p:cNvPr id="10957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09571" name="Picture 6" descr="Drachtkat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6985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8" descr="Drachthond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1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Arial" charset="0"/>
              </a:rPr>
              <a:t>Antwoord…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>
              <a:latin typeface="Arial" charset="0"/>
            </a:endParaRPr>
          </a:p>
          <a:p>
            <a:pPr eaLnBrk="1" hangingPunct="1"/>
            <a:endParaRPr lang="nl-NL">
              <a:latin typeface="Arial" charset="0"/>
            </a:endParaRPr>
          </a:p>
          <a:p>
            <a:pPr lvl="2" eaLnBrk="1" hangingPunct="1"/>
            <a:r>
              <a:rPr lang="nl-NL" sz="3600">
                <a:latin typeface="Arial" charset="0"/>
              </a:rPr>
              <a:t>Ampullen baarmoeder hond</a:t>
            </a:r>
          </a:p>
        </p:txBody>
      </p:sp>
    </p:spTree>
    <p:extLst>
      <p:ext uri="{BB962C8B-B14F-4D97-AF65-F5344CB8AC3E}">
        <p14:creationId xmlns:p14="http://schemas.microsoft.com/office/powerpoint/2010/main" val="110461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graphicFrame>
        <p:nvGraphicFramePr>
          <p:cNvPr id="113666" name="Object 3"/>
          <p:cNvGraphicFramePr>
            <a:graphicFrameLocks noChangeAspect="1"/>
          </p:cNvGraphicFramePr>
          <p:nvPr>
            <p:ph idx="1"/>
          </p:nvPr>
        </p:nvGraphicFramePr>
        <p:xfrm>
          <a:off x="381000" y="1752600"/>
          <a:ext cx="42386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Photo Editor-foto" r:id="rId4" imgW="4129524" imgH="4008467" progId="MSPhotoEd.3">
                  <p:embed/>
                </p:oleObj>
              </mc:Choice>
              <mc:Fallback>
                <p:oleObj name="Photo Editor-foto" r:id="rId4" imgW="4129524" imgH="40084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42386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9" name="Picture 5" descr="dopler beeld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3751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886A5A3-BB05-9844-BDF7-C2025A7418E4}" type="slidenum">
              <a:rPr lang="nl-NL" sz="1400"/>
              <a:pPr eaLnBrk="1" hangingPunct="1"/>
              <a:t>24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05686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Times New Roman" charset="0"/>
              </a:rPr>
              <a:t>film</a:t>
            </a:r>
          </a:p>
        </p:txBody>
      </p:sp>
      <p:sp>
        <p:nvSpPr>
          <p:cNvPr id="11571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latin typeface="Times New Roman" charset="0"/>
                <a:hlinkClick r:id="rId3"/>
              </a:rPr>
              <a:t>http://provisioning.ontwikkelcentrum.nl/objects//OC-33070-2-19d/OC-33070-2-19d.html</a:t>
            </a:r>
            <a:endParaRPr lang="nl-NL">
              <a:latin typeface="Times New Roman" charset="0"/>
            </a:endParaRPr>
          </a:p>
        </p:txBody>
      </p:sp>
      <p:sp>
        <p:nvSpPr>
          <p:cNvPr id="11571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6507B6-C3FB-364E-A260-D2BB9A35F844}" type="slidenum">
              <a:rPr lang="nl-NL" sz="1400"/>
              <a:pPr eaLnBrk="1" hangingPunct="1"/>
              <a:t>25</a:t>
            </a:fld>
            <a:endParaRPr lang="nl-NL" sz="1400"/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nl-NL">
              <a:cs typeface="+mn-cs"/>
            </a:endParaRPr>
          </a:p>
        </p:txBody>
      </p:sp>
      <p:graphicFrame>
        <p:nvGraphicFramePr>
          <p:cNvPr id="115717" name="Object 2"/>
          <p:cNvGraphicFramePr>
            <a:graphicFrameLocks noChangeAspect="1"/>
          </p:cNvGraphicFramePr>
          <p:nvPr/>
        </p:nvGraphicFramePr>
        <p:xfrm>
          <a:off x="1403350" y="4221163"/>
          <a:ext cx="9715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Packager Shell-object" showAsIcon="1" r:id="rId4" imgW="972226" imgH="636468" progId="Package">
                  <p:embed/>
                </p:oleObj>
              </mc:Choice>
              <mc:Fallback>
                <p:oleObj name="Packager Shell-object" showAsIcon="1" r:id="rId4" imgW="972226" imgH="636468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221163"/>
                        <a:ext cx="9715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nl-NL">
              <a:cs typeface="+mn-cs"/>
            </a:endParaRPr>
          </a:p>
        </p:txBody>
      </p:sp>
      <p:graphicFrame>
        <p:nvGraphicFramePr>
          <p:cNvPr id="115719" name="Object 4"/>
          <p:cNvGraphicFramePr>
            <a:graphicFrameLocks noChangeAspect="1"/>
          </p:cNvGraphicFramePr>
          <p:nvPr/>
        </p:nvGraphicFramePr>
        <p:xfrm>
          <a:off x="2843213" y="4221163"/>
          <a:ext cx="9715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Packager Shell-object" showAsIcon="1" r:id="rId6" imgW="972226" imgH="636468" progId="Package">
                  <p:embed/>
                </p:oleObj>
              </mc:Choice>
              <mc:Fallback>
                <p:oleObj name="Packager Shell-object" showAsIcon="1" r:id="rId6" imgW="972226" imgH="636468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221163"/>
                        <a:ext cx="9715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51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 charset="0"/>
                <a:cs typeface="Arial" charset="0"/>
              </a:rPr>
              <a:t>Zoek de verschillen!</a:t>
            </a:r>
          </a:p>
        </p:txBody>
      </p:sp>
      <p:sp>
        <p:nvSpPr>
          <p:cNvPr id="116738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latin typeface="Arial" charset="0"/>
                <a:cs typeface="Arial" charset="0"/>
              </a:rPr>
              <a:t>Röntgen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Beeld op plaat door stralen die doorgelaten zijn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Werkt met röntgenstraling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Stil beeld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Zwart = lucht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Belastend voor lichaam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Minder geschikt voor buik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Zeer geschikt voor thorax</a:t>
            </a:r>
          </a:p>
        </p:txBody>
      </p:sp>
      <p:sp>
        <p:nvSpPr>
          <p:cNvPr id="116740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>
                <a:latin typeface="Arial" charset="0"/>
                <a:cs typeface="Arial" charset="0"/>
              </a:rPr>
              <a:t>echo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Beeld door teruggekaatste stralen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Werkt met ultrasoon geluid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Bewegend beeld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Zwart = vloeistof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Niet belastend voor lichaam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Zeer geschikt voor buik</a:t>
            </a:r>
          </a:p>
          <a:p>
            <a:pPr marL="457200" indent="-457200">
              <a:buFont typeface="Times New Roman" charset="0"/>
              <a:buAutoNum type="arabicPeriod"/>
            </a:pPr>
            <a:r>
              <a:rPr lang="nl-NL" sz="2200">
                <a:latin typeface="Arial" charset="0"/>
                <a:cs typeface="Arial" charset="0"/>
              </a:rPr>
              <a:t>Minder geschikt voor thorax</a:t>
            </a:r>
          </a:p>
        </p:txBody>
      </p:sp>
      <p:sp>
        <p:nvSpPr>
          <p:cNvPr id="11674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C18E87E-B73C-9240-8148-D7C0528C09C1}" type="slidenum">
              <a:rPr lang="nl-NL" sz="1400"/>
              <a:pPr eaLnBrk="1" hangingPunct="1"/>
              <a:t>26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16956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 charset="0"/>
                <a:cs typeface="Arial" charset="0"/>
              </a:rPr>
              <a:t>Doelpunt? </a:t>
            </a:r>
          </a:p>
        </p:txBody>
      </p:sp>
      <p:sp>
        <p:nvSpPr>
          <p:cNvPr id="11776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>
                <a:latin typeface="Arial" charset="0"/>
                <a:cs typeface="Arial" charset="0"/>
              </a:rPr>
              <a:t>Je kunt benoemen/ beschrijven:</a:t>
            </a:r>
          </a:p>
          <a:p>
            <a:pPr lvl="1"/>
            <a:r>
              <a:rPr lang="nl-NL" sz="3600">
                <a:latin typeface="Arial" charset="0"/>
                <a:cs typeface="Arial" charset="0"/>
              </a:rPr>
              <a:t>Van welk natuurkundig principe echo gebruik maakt</a:t>
            </a:r>
          </a:p>
          <a:p>
            <a:pPr lvl="1"/>
            <a:r>
              <a:rPr lang="ja-JP" altLang="nl-NL" sz="3600">
                <a:latin typeface="Arial" charset="0"/>
                <a:cs typeface="Arial" charset="0"/>
              </a:rPr>
              <a:t>“</a:t>
            </a:r>
            <a:r>
              <a:rPr lang="nl-NL" altLang="ja-JP" sz="3600">
                <a:latin typeface="Arial" charset="0"/>
                <a:cs typeface="Arial" charset="0"/>
              </a:rPr>
              <a:t>kleuren</a:t>
            </a:r>
            <a:r>
              <a:rPr lang="ja-JP" altLang="nl-NL" sz="3600">
                <a:latin typeface="Arial" charset="0"/>
                <a:cs typeface="Arial" charset="0"/>
              </a:rPr>
              <a:t>”</a:t>
            </a:r>
            <a:r>
              <a:rPr lang="nl-NL" altLang="ja-JP" sz="3600">
                <a:latin typeface="Arial" charset="0"/>
                <a:cs typeface="Arial" charset="0"/>
              </a:rPr>
              <a:t> lezen</a:t>
            </a:r>
          </a:p>
          <a:p>
            <a:pPr lvl="1"/>
            <a:r>
              <a:rPr lang="nl-NL" sz="3600">
                <a:latin typeface="Arial" charset="0"/>
                <a:cs typeface="Arial" charset="0"/>
              </a:rPr>
              <a:t>Uitleggen hoe je een patiënt voorbereid op een echo</a:t>
            </a:r>
          </a:p>
          <a:p>
            <a:pPr lvl="1">
              <a:buFontTx/>
              <a:buNone/>
            </a:pPr>
            <a:endParaRPr lang="nl-NL">
              <a:latin typeface="Times New Roman" charset="0"/>
            </a:endParaRPr>
          </a:p>
          <a:p>
            <a:pPr lvl="1"/>
            <a:endParaRPr lang="nl-NL">
              <a:latin typeface="Times New Roman" charset="0"/>
            </a:endParaRPr>
          </a:p>
        </p:txBody>
      </p:sp>
      <p:sp>
        <p:nvSpPr>
          <p:cNvPr id="11776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9C1E24-F23D-0A46-BB4B-FBB8F48D4B48}" type="slidenum">
              <a:rPr lang="nl-NL" sz="1400"/>
              <a:pPr eaLnBrk="1" hangingPunct="1"/>
              <a:t>27</a:t>
            </a:fld>
            <a:endParaRPr lang="nl-NL" sz="1400"/>
          </a:p>
        </p:txBody>
      </p:sp>
      <p:pic>
        <p:nvPicPr>
          <p:cNvPr id="1177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60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sp>
        <p:nvSpPr>
          <p:cNvPr id="7885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05AAEB5-1661-4844-B4F5-B1E21011C074}" type="slidenum">
              <a:rPr lang="nl-NL" sz="1400"/>
              <a:pPr eaLnBrk="1" hangingPunct="1"/>
              <a:t>3</a:t>
            </a:fld>
            <a:endParaRPr lang="nl-NL" sz="1400"/>
          </a:p>
        </p:txBody>
      </p:sp>
      <p:pic>
        <p:nvPicPr>
          <p:cNvPr id="788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000125"/>
            <a:ext cx="6953250" cy="5214938"/>
          </a:xfrm>
          <a:noFill/>
        </p:spPr>
      </p:pic>
    </p:spTree>
    <p:extLst>
      <p:ext uri="{BB962C8B-B14F-4D97-AF65-F5344CB8AC3E}">
        <p14:creationId xmlns:p14="http://schemas.microsoft.com/office/powerpoint/2010/main" val="117821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sp>
        <p:nvSpPr>
          <p:cNvPr id="80898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A538C1-8494-C845-862C-795773EB3FED}" type="slidenum">
              <a:rPr lang="nl-NL" sz="1400"/>
              <a:pPr eaLnBrk="1" hangingPunct="1"/>
              <a:t>4</a:t>
            </a:fld>
            <a:endParaRPr lang="nl-NL" sz="1400"/>
          </a:p>
        </p:txBody>
      </p:sp>
      <p:pic>
        <p:nvPicPr>
          <p:cNvPr id="808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000125"/>
            <a:ext cx="7000875" cy="5251450"/>
          </a:xfrm>
          <a:noFill/>
        </p:spPr>
      </p:pic>
    </p:spTree>
    <p:extLst>
      <p:ext uri="{BB962C8B-B14F-4D97-AF65-F5344CB8AC3E}">
        <p14:creationId xmlns:p14="http://schemas.microsoft.com/office/powerpoint/2010/main" val="315274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sp>
        <p:nvSpPr>
          <p:cNvPr id="81922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E63455-E939-F543-B21E-4788EBB503FC}" type="slidenum">
              <a:rPr lang="nl-NL" sz="1400"/>
              <a:pPr eaLnBrk="1" hangingPunct="1"/>
              <a:t>5</a:t>
            </a:fld>
            <a:endParaRPr lang="nl-NL" sz="1400"/>
          </a:p>
        </p:txBody>
      </p:sp>
      <p:pic>
        <p:nvPicPr>
          <p:cNvPr id="819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000125"/>
            <a:ext cx="6953250" cy="5214938"/>
          </a:xfrm>
          <a:noFill/>
        </p:spPr>
      </p:pic>
    </p:spTree>
    <p:extLst>
      <p:ext uri="{BB962C8B-B14F-4D97-AF65-F5344CB8AC3E}">
        <p14:creationId xmlns:p14="http://schemas.microsoft.com/office/powerpoint/2010/main" val="188530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sp>
        <p:nvSpPr>
          <p:cNvPr id="8294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5ADA6E-A161-5C46-ADBA-2C0FCFEF0571}" type="slidenum">
              <a:rPr lang="nl-NL" sz="1400"/>
              <a:pPr eaLnBrk="1" hangingPunct="1"/>
              <a:t>6</a:t>
            </a:fld>
            <a:endParaRPr lang="nl-NL" sz="1400"/>
          </a:p>
        </p:txBody>
      </p:sp>
      <p:pic>
        <p:nvPicPr>
          <p:cNvPr id="829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000125"/>
            <a:ext cx="7048500" cy="5286375"/>
          </a:xfrm>
          <a:noFill/>
        </p:spPr>
      </p:pic>
    </p:spTree>
    <p:extLst>
      <p:ext uri="{BB962C8B-B14F-4D97-AF65-F5344CB8AC3E}">
        <p14:creationId xmlns:p14="http://schemas.microsoft.com/office/powerpoint/2010/main" val="125022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sp>
        <p:nvSpPr>
          <p:cNvPr id="8397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AC1DA31-ABB3-A241-98FE-8789485BA406}" type="slidenum">
              <a:rPr lang="nl-NL" sz="1400"/>
              <a:pPr eaLnBrk="1" hangingPunct="1"/>
              <a:t>7</a:t>
            </a:fld>
            <a:endParaRPr lang="nl-NL" sz="1400"/>
          </a:p>
        </p:txBody>
      </p:sp>
      <p:pic>
        <p:nvPicPr>
          <p:cNvPr id="839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000125"/>
            <a:ext cx="7048500" cy="5286375"/>
          </a:xfrm>
          <a:noFill/>
        </p:spPr>
      </p:pic>
    </p:spTree>
    <p:extLst>
      <p:ext uri="{BB962C8B-B14F-4D97-AF65-F5344CB8AC3E}">
        <p14:creationId xmlns:p14="http://schemas.microsoft.com/office/powerpoint/2010/main" val="61445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sp>
        <p:nvSpPr>
          <p:cNvPr id="86018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C86EB1-8F70-3F43-826A-63519CA8A9B5}" type="slidenum">
              <a:rPr lang="nl-NL" sz="1400"/>
              <a:pPr eaLnBrk="1" hangingPunct="1"/>
              <a:t>8</a:t>
            </a:fld>
            <a:endParaRPr lang="nl-NL" sz="1400"/>
          </a:p>
        </p:txBody>
      </p:sp>
      <p:sp>
        <p:nvSpPr>
          <p:cNvPr id="86019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>
              <a:latin typeface="Times New Roman" charset="0"/>
            </a:endParaRPr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071563"/>
            <a:ext cx="695007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08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0" cy="381000"/>
          </a:xfrm>
        </p:spPr>
        <p:txBody>
          <a:bodyPr/>
          <a:lstStyle/>
          <a:p>
            <a:pPr eaLnBrk="1" hangingPunct="1"/>
            <a:r>
              <a:rPr lang="nl-NL" sz="1800">
                <a:latin typeface="Arial" charset="0"/>
              </a:rPr>
              <a:t>Echografie</a:t>
            </a:r>
          </a:p>
        </p:txBody>
      </p:sp>
      <p:sp>
        <p:nvSpPr>
          <p:cNvPr id="8806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7508A0-AB56-D14D-9A6D-38BFD3FA7D64}" type="slidenum">
              <a:rPr lang="nl-NL" sz="1400"/>
              <a:pPr eaLnBrk="1" hangingPunct="1"/>
              <a:t>9</a:t>
            </a:fld>
            <a:endParaRPr lang="nl-NL" sz="1400"/>
          </a:p>
        </p:txBody>
      </p:sp>
      <p:pic>
        <p:nvPicPr>
          <p:cNvPr id="880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000125"/>
            <a:ext cx="6953250" cy="5214938"/>
          </a:xfrm>
          <a:noFill/>
        </p:spPr>
      </p:pic>
    </p:spTree>
    <p:extLst>
      <p:ext uri="{BB962C8B-B14F-4D97-AF65-F5344CB8AC3E}">
        <p14:creationId xmlns:p14="http://schemas.microsoft.com/office/powerpoint/2010/main" val="27815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Macintosh PowerPoint</Application>
  <PresentationFormat>Diavoorstelling (4:3)</PresentationFormat>
  <Paragraphs>108</Paragraphs>
  <Slides>27</Slides>
  <Notes>15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0" baseType="lpstr">
      <vt:lpstr>Office-thema</vt:lpstr>
      <vt:lpstr>Microsoft Photo Editor 3.0-foto</vt:lpstr>
      <vt:lpstr>Pakket</vt:lpstr>
      <vt:lpstr>PowerPoint-presentatie</vt:lpstr>
      <vt:lpstr>Echografie</vt:lpstr>
      <vt:lpstr>Echografie</vt:lpstr>
      <vt:lpstr>Echografie</vt:lpstr>
      <vt:lpstr>Echografie</vt:lpstr>
      <vt:lpstr>Echografie</vt:lpstr>
      <vt:lpstr>Echografie</vt:lpstr>
      <vt:lpstr>Echografie</vt:lpstr>
      <vt:lpstr>Echografie</vt:lpstr>
      <vt:lpstr>Echografie</vt:lpstr>
      <vt:lpstr>Echografie</vt:lpstr>
      <vt:lpstr>Echografie</vt:lpstr>
      <vt:lpstr>Voorbereiden patiënt </vt:lpstr>
      <vt:lpstr>Echografie</vt:lpstr>
      <vt:lpstr>Echografie</vt:lpstr>
      <vt:lpstr>Wat zien ik…?</vt:lpstr>
      <vt:lpstr>Antwoord…</vt:lpstr>
      <vt:lpstr>Echografie</vt:lpstr>
      <vt:lpstr>Echografie</vt:lpstr>
      <vt:lpstr>En hierop…?</vt:lpstr>
      <vt:lpstr>Antwoord…</vt:lpstr>
      <vt:lpstr>Wat zijn dit…?</vt:lpstr>
      <vt:lpstr>Antwoord…</vt:lpstr>
      <vt:lpstr>Echografie</vt:lpstr>
      <vt:lpstr>film</vt:lpstr>
      <vt:lpstr>Zoek de verschillen!</vt:lpstr>
      <vt:lpstr>Doelpunt?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Huub Hessel</dc:creator>
  <cp:lastModifiedBy>Huub Hessel</cp:lastModifiedBy>
  <cp:revision>1</cp:revision>
  <dcterms:created xsi:type="dcterms:W3CDTF">2014-10-01T20:20:15Z</dcterms:created>
  <dcterms:modified xsi:type="dcterms:W3CDTF">2014-10-01T20:21:12Z</dcterms:modified>
</cp:coreProperties>
</file>